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5" r:id="rId9"/>
    <p:sldId id="263" r:id="rId10"/>
    <p:sldId id="264"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24E2345B-1C31-4D78-A2E1-688E515BF9A3}" type="datetimeFigureOut">
              <a:rPr lang="ar-IQ" smtClean="0"/>
              <a:t>11/03/1441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081047-8787-4678-97F1-A8A5F5557C97}" type="slidenum">
              <a:rPr lang="ar-IQ" smtClean="0"/>
              <a:t>‹#›</a:t>
            </a:fld>
            <a:endParaRPr lang="ar-IQ"/>
          </a:p>
        </p:txBody>
      </p:sp>
    </p:spTree>
    <p:extLst>
      <p:ext uri="{BB962C8B-B14F-4D97-AF65-F5344CB8AC3E}">
        <p14:creationId xmlns:p14="http://schemas.microsoft.com/office/powerpoint/2010/main" val="2080543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4E2345B-1C31-4D78-A2E1-688E515BF9A3}" type="datetimeFigureOut">
              <a:rPr lang="ar-IQ" smtClean="0"/>
              <a:t>11/03/1441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081047-8787-4678-97F1-A8A5F5557C97}" type="slidenum">
              <a:rPr lang="ar-IQ" smtClean="0"/>
              <a:t>‹#›</a:t>
            </a:fld>
            <a:endParaRPr lang="ar-IQ"/>
          </a:p>
        </p:txBody>
      </p:sp>
    </p:spTree>
    <p:extLst>
      <p:ext uri="{BB962C8B-B14F-4D97-AF65-F5344CB8AC3E}">
        <p14:creationId xmlns:p14="http://schemas.microsoft.com/office/powerpoint/2010/main" val="876079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4E2345B-1C31-4D78-A2E1-688E515BF9A3}" type="datetimeFigureOut">
              <a:rPr lang="ar-IQ" smtClean="0"/>
              <a:t>11/03/1441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081047-8787-4678-97F1-A8A5F5557C97}" type="slidenum">
              <a:rPr lang="ar-IQ" smtClean="0"/>
              <a:t>‹#›</a:t>
            </a:fld>
            <a:endParaRPr lang="ar-IQ"/>
          </a:p>
        </p:txBody>
      </p:sp>
    </p:spTree>
    <p:extLst>
      <p:ext uri="{BB962C8B-B14F-4D97-AF65-F5344CB8AC3E}">
        <p14:creationId xmlns:p14="http://schemas.microsoft.com/office/powerpoint/2010/main" val="3534096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4E2345B-1C31-4D78-A2E1-688E515BF9A3}" type="datetimeFigureOut">
              <a:rPr lang="ar-IQ" smtClean="0"/>
              <a:t>11/03/1441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081047-8787-4678-97F1-A8A5F5557C97}" type="slidenum">
              <a:rPr lang="ar-IQ" smtClean="0"/>
              <a:t>‹#›</a:t>
            </a:fld>
            <a:endParaRPr lang="ar-IQ"/>
          </a:p>
        </p:txBody>
      </p:sp>
    </p:spTree>
    <p:extLst>
      <p:ext uri="{BB962C8B-B14F-4D97-AF65-F5344CB8AC3E}">
        <p14:creationId xmlns:p14="http://schemas.microsoft.com/office/powerpoint/2010/main" val="1805878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E2345B-1C31-4D78-A2E1-688E515BF9A3}" type="datetimeFigureOut">
              <a:rPr lang="ar-IQ" smtClean="0"/>
              <a:t>11/03/1441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081047-8787-4678-97F1-A8A5F5557C97}" type="slidenum">
              <a:rPr lang="ar-IQ" smtClean="0"/>
              <a:t>‹#›</a:t>
            </a:fld>
            <a:endParaRPr lang="ar-IQ"/>
          </a:p>
        </p:txBody>
      </p:sp>
    </p:spTree>
    <p:extLst>
      <p:ext uri="{BB962C8B-B14F-4D97-AF65-F5344CB8AC3E}">
        <p14:creationId xmlns:p14="http://schemas.microsoft.com/office/powerpoint/2010/main" val="1080795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24E2345B-1C31-4D78-A2E1-688E515BF9A3}" type="datetimeFigureOut">
              <a:rPr lang="ar-IQ" smtClean="0"/>
              <a:t>11/03/1441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7081047-8787-4678-97F1-A8A5F5557C97}" type="slidenum">
              <a:rPr lang="ar-IQ" smtClean="0"/>
              <a:t>‹#›</a:t>
            </a:fld>
            <a:endParaRPr lang="ar-IQ"/>
          </a:p>
        </p:txBody>
      </p:sp>
    </p:spTree>
    <p:extLst>
      <p:ext uri="{BB962C8B-B14F-4D97-AF65-F5344CB8AC3E}">
        <p14:creationId xmlns:p14="http://schemas.microsoft.com/office/powerpoint/2010/main" val="3570176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4E2345B-1C31-4D78-A2E1-688E515BF9A3}" type="datetimeFigureOut">
              <a:rPr lang="ar-IQ" smtClean="0"/>
              <a:t>11/03/1441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7081047-8787-4678-97F1-A8A5F5557C97}" type="slidenum">
              <a:rPr lang="ar-IQ" smtClean="0"/>
              <a:t>‹#›</a:t>
            </a:fld>
            <a:endParaRPr lang="ar-IQ"/>
          </a:p>
        </p:txBody>
      </p:sp>
    </p:spTree>
    <p:extLst>
      <p:ext uri="{BB962C8B-B14F-4D97-AF65-F5344CB8AC3E}">
        <p14:creationId xmlns:p14="http://schemas.microsoft.com/office/powerpoint/2010/main" val="4281170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24E2345B-1C31-4D78-A2E1-688E515BF9A3}" type="datetimeFigureOut">
              <a:rPr lang="ar-IQ" smtClean="0"/>
              <a:t>11/03/1441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7081047-8787-4678-97F1-A8A5F5557C97}" type="slidenum">
              <a:rPr lang="ar-IQ" smtClean="0"/>
              <a:t>‹#›</a:t>
            </a:fld>
            <a:endParaRPr lang="ar-IQ"/>
          </a:p>
        </p:txBody>
      </p:sp>
    </p:spTree>
    <p:extLst>
      <p:ext uri="{BB962C8B-B14F-4D97-AF65-F5344CB8AC3E}">
        <p14:creationId xmlns:p14="http://schemas.microsoft.com/office/powerpoint/2010/main" val="3281884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2345B-1C31-4D78-A2E1-688E515BF9A3}" type="datetimeFigureOut">
              <a:rPr lang="ar-IQ" smtClean="0"/>
              <a:t>11/03/1441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7081047-8787-4678-97F1-A8A5F5557C97}" type="slidenum">
              <a:rPr lang="ar-IQ" smtClean="0"/>
              <a:t>‹#›</a:t>
            </a:fld>
            <a:endParaRPr lang="ar-IQ"/>
          </a:p>
        </p:txBody>
      </p:sp>
    </p:spTree>
    <p:extLst>
      <p:ext uri="{BB962C8B-B14F-4D97-AF65-F5344CB8AC3E}">
        <p14:creationId xmlns:p14="http://schemas.microsoft.com/office/powerpoint/2010/main" val="321640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E2345B-1C31-4D78-A2E1-688E515BF9A3}" type="datetimeFigureOut">
              <a:rPr lang="ar-IQ" smtClean="0"/>
              <a:t>11/03/1441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7081047-8787-4678-97F1-A8A5F5557C97}" type="slidenum">
              <a:rPr lang="ar-IQ" smtClean="0"/>
              <a:t>‹#›</a:t>
            </a:fld>
            <a:endParaRPr lang="ar-IQ"/>
          </a:p>
        </p:txBody>
      </p:sp>
    </p:spTree>
    <p:extLst>
      <p:ext uri="{BB962C8B-B14F-4D97-AF65-F5344CB8AC3E}">
        <p14:creationId xmlns:p14="http://schemas.microsoft.com/office/powerpoint/2010/main" val="724648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E2345B-1C31-4D78-A2E1-688E515BF9A3}" type="datetimeFigureOut">
              <a:rPr lang="ar-IQ" smtClean="0"/>
              <a:t>11/03/1441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7081047-8787-4678-97F1-A8A5F5557C97}" type="slidenum">
              <a:rPr lang="ar-IQ" smtClean="0"/>
              <a:t>‹#›</a:t>
            </a:fld>
            <a:endParaRPr lang="ar-IQ"/>
          </a:p>
        </p:txBody>
      </p:sp>
    </p:spTree>
    <p:extLst>
      <p:ext uri="{BB962C8B-B14F-4D97-AF65-F5344CB8AC3E}">
        <p14:creationId xmlns:p14="http://schemas.microsoft.com/office/powerpoint/2010/main" val="3243745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4E2345B-1C31-4D78-A2E1-688E515BF9A3}" type="datetimeFigureOut">
              <a:rPr lang="ar-IQ" smtClean="0"/>
              <a:t>11/03/1441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7081047-8787-4678-97F1-A8A5F5557C97}" type="slidenum">
              <a:rPr lang="ar-IQ" smtClean="0"/>
              <a:t>‹#›</a:t>
            </a:fld>
            <a:endParaRPr lang="ar-IQ"/>
          </a:p>
        </p:txBody>
      </p:sp>
    </p:spTree>
    <p:extLst>
      <p:ext uri="{BB962C8B-B14F-4D97-AF65-F5344CB8AC3E}">
        <p14:creationId xmlns:p14="http://schemas.microsoft.com/office/powerpoint/2010/main" val="3190540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476672"/>
            <a:ext cx="7772400" cy="866527"/>
          </a:xfrm>
        </p:spPr>
        <p:txBody>
          <a:bodyPr>
            <a:normAutofit fontScale="90000"/>
          </a:bodyPr>
          <a:lstStyle/>
          <a:p>
            <a:pPr rtl="0"/>
            <a:r>
              <a:rPr lang="en-US" dirty="0"/>
              <a:t/>
            </a:r>
            <a:br>
              <a:rPr lang="en-US" dirty="0"/>
            </a:br>
            <a:r>
              <a:rPr lang="en-US" b="1" dirty="0" smtClean="0">
                <a:solidFill>
                  <a:schemeClr val="accent1"/>
                </a:solidFill>
              </a:rPr>
              <a:t>Biochemistry and Microbiology </a:t>
            </a:r>
            <a:r>
              <a:rPr lang="en-US" dirty="0">
                <a:solidFill>
                  <a:schemeClr val="accent1"/>
                </a:solidFill>
              </a:rPr>
              <a:t> </a:t>
            </a:r>
            <a:br>
              <a:rPr lang="en-US" dirty="0">
                <a:solidFill>
                  <a:schemeClr val="accent1"/>
                </a:solidFill>
              </a:rPr>
            </a:br>
            <a:endParaRPr lang="ar-IQ" dirty="0">
              <a:solidFill>
                <a:schemeClr val="accent1"/>
              </a:solidFill>
            </a:endParaRPr>
          </a:p>
        </p:txBody>
      </p:sp>
      <p:sp>
        <p:nvSpPr>
          <p:cNvPr id="3" name="Subtitle 2"/>
          <p:cNvSpPr>
            <a:spLocks noGrp="1"/>
          </p:cNvSpPr>
          <p:nvPr>
            <p:ph type="subTitle" idx="1"/>
          </p:nvPr>
        </p:nvSpPr>
        <p:spPr>
          <a:xfrm>
            <a:off x="827584" y="1772816"/>
            <a:ext cx="7488832" cy="4032448"/>
          </a:xfrm>
        </p:spPr>
        <p:txBody>
          <a:bodyPr>
            <a:normAutofit/>
          </a:bodyPr>
          <a:lstStyle/>
          <a:p>
            <a:pPr algn="l" rtl="0"/>
            <a:r>
              <a:rPr lang="en-US" sz="2800" dirty="0">
                <a:solidFill>
                  <a:schemeClr val="tx1"/>
                </a:solidFill>
              </a:rPr>
              <a:t>Biotechnology is the scientific field that offers the greatest potential to stop hunger today and help avoid mass </a:t>
            </a:r>
            <a:r>
              <a:rPr lang="en-US" sz="2800" dirty="0" smtClean="0">
                <a:solidFill>
                  <a:schemeClr val="tx1"/>
                </a:solidFill>
              </a:rPr>
              <a:t>starvation in </a:t>
            </a:r>
            <a:r>
              <a:rPr lang="en-US" sz="2800" dirty="0">
                <a:solidFill>
                  <a:schemeClr val="tx1"/>
                </a:solidFill>
              </a:rPr>
              <a:t>the future</a:t>
            </a:r>
            <a:r>
              <a:rPr lang="en-US" sz="2800" dirty="0" smtClean="0">
                <a:solidFill>
                  <a:schemeClr val="tx1"/>
                </a:solidFill>
              </a:rPr>
              <a:t>.</a:t>
            </a:r>
          </a:p>
          <a:p>
            <a:pPr algn="l" rtl="0"/>
            <a:r>
              <a:rPr lang="en-US" sz="2800" dirty="0" smtClean="0">
                <a:solidFill>
                  <a:schemeClr val="tx1"/>
                </a:solidFill>
              </a:rPr>
              <a:t>Through biotechnology, scientists can enhance a crop’s resistance to diseases and environmental stresses, allowing crops to be grown in relatively unproductive and unsuitable land. </a:t>
            </a:r>
          </a:p>
          <a:p>
            <a:pPr algn="l" rtl="0"/>
            <a:endParaRPr lang="ar-IQ" dirty="0"/>
          </a:p>
        </p:txBody>
      </p:sp>
    </p:spTree>
    <p:extLst>
      <p:ext uri="{BB962C8B-B14F-4D97-AF65-F5344CB8AC3E}">
        <p14:creationId xmlns:p14="http://schemas.microsoft.com/office/powerpoint/2010/main" val="445720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US" b="1" dirty="0" smtClean="0">
                <a:solidFill>
                  <a:schemeClr val="accent1"/>
                </a:solidFill>
              </a:rPr>
              <a:t>Sources of fat</a:t>
            </a:r>
            <a:r>
              <a:rPr lang="en-US" b="1" dirty="0" smtClean="0"/>
              <a:t/>
            </a:r>
            <a:br>
              <a:rPr lang="en-US" b="1" dirty="0" smtClean="0"/>
            </a:br>
            <a:endParaRPr lang="ar-IQ" dirty="0"/>
          </a:p>
        </p:txBody>
      </p:sp>
      <p:sp>
        <p:nvSpPr>
          <p:cNvPr id="3" name="Content Placeholder 2"/>
          <p:cNvSpPr>
            <a:spLocks noGrp="1"/>
          </p:cNvSpPr>
          <p:nvPr>
            <p:ph idx="1"/>
          </p:nvPr>
        </p:nvSpPr>
        <p:spPr>
          <a:xfrm>
            <a:off x="457200" y="1052736"/>
            <a:ext cx="8229600" cy="5073427"/>
          </a:xfrm>
        </p:spPr>
        <p:txBody>
          <a:bodyPr>
            <a:normAutofit fontScale="77500" lnSpcReduction="20000"/>
          </a:bodyPr>
          <a:lstStyle/>
          <a:p>
            <a:pPr marL="0" indent="0" algn="l" rtl="0">
              <a:lnSpc>
                <a:spcPct val="115000"/>
              </a:lnSpc>
              <a:spcAft>
                <a:spcPts val="0"/>
              </a:spcAft>
              <a:buNone/>
            </a:pPr>
            <a:r>
              <a:rPr lang="en-US" b="1" dirty="0" smtClean="0">
                <a:effectLst/>
                <a:latin typeface="Times New Roman"/>
                <a:ea typeface="Calibri"/>
                <a:cs typeface="Arial"/>
              </a:rPr>
              <a:t>2- Vegetables oils</a:t>
            </a:r>
            <a:r>
              <a:rPr lang="en-US" dirty="0" smtClean="0">
                <a:effectLst/>
                <a:latin typeface="Times New Roman"/>
                <a:ea typeface="Calibri"/>
                <a:cs typeface="Arial"/>
              </a:rPr>
              <a:t>: obtained from:</a:t>
            </a:r>
            <a:endParaRPr lang="en-US" sz="2400" dirty="0">
              <a:ea typeface="Calibri"/>
              <a:cs typeface="Arial"/>
            </a:endParaRPr>
          </a:p>
          <a:p>
            <a:pPr marL="0" indent="0" algn="l" rtl="0">
              <a:lnSpc>
                <a:spcPct val="115000"/>
              </a:lnSpc>
              <a:spcAft>
                <a:spcPts val="0"/>
              </a:spcAft>
              <a:buNone/>
            </a:pPr>
            <a:r>
              <a:rPr lang="en-US" dirty="0" smtClean="0">
                <a:effectLst/>
                <a:latin typeface="Times New Roman"/>
                <a:ea typeface="Calibri"/>
                <a:cs typeface="Arial"/>
              </a:rPr>
              <a:t>• Plants food: sesame, olives, peanuts, soybeans, nuts ….</a:t>
            </a:r>
            <a:endParaRPr lang="en-US" sz="2400" dirty="0">
              <a:ea typeface="Calibri"/>
              <a:cs typeface="Arial"/>
            </a:endParaRPr>
          </a:p>
          <a:p>
            <a:pPr marL="0" indent="0" algn="just" rtl="0">
              <a:lnSpc>
                <a:spcPct val="115000"/>
              </a:lnSpc>
              <a:spcAft>
                <a:spcPts val="0"/>
              </a:spcAft>
              <a:buNone/>
            </a:pPr>
            <a:r>
              <a:rPr lang="en-US" dirty="0" smtClean="0">
                <a:effectLst/>
                <a:latin typeface="Times New Roman"/>
                <a:ea typeface="Calibri"/>
                <a:cs typeface="Arial"/>
              </a:rPr>
              <a:t>• Prepared oils: oils are extracted from some plants seeds, commonly cotton seeds, olives, corn, and sunflower seeds. </a:t>
            </a:r>
          </a:p>
          <a:p>
            <a:pPr marL="0" indent="0" algn="just" rtl="0">
              <a:lnSpc>
                <a:spcPct val="115000"/>
              </a:lnSpc>
              <a:spcAft>
                <a:spcPts val="0"/>
              </a:spcAft>
              <a:buNone/>
            </a:pPr>
            <a:r>
              <a:rPr lang="en-US" b="1" dirty="0" smtClean="0">
                <a:effectLst/>
                <a:latin typeface="Times New Roman"/>
                <a:ea typeface="Calibri"/>
                <a:cs typeface="Arial"/>
              </a:rPr>
              <a:t>3- Margarine</a:t>
            </a:r>
            <a:r>
              <a:rPr lang="en-US" dirty="0" smtClean="0">
                <a:effectLst/>
                <a:latin typeface="Times New Roman"/>
                <a:ea typeface="Calibri"/>
                <a:cs typeface="Arial"/>
              </a:rPr>
              <a:t>:</a:t>
            </a:r>
            <a:r>
              <a:rPr lang="en-US" i="1" dirty="0" smtClean="0">
                <a:effectLst/>
                <a:latin typeface="Times New Roman"/>
                <a:ea typeface="Calibri"/>
                <a:cs typeface="Arial"/>
              </a:rPr>
              <a:t> </a:t>
            </a:r>
            <a:r>
              <a:rPr lang="en-US" dirty="0" smtClean="0">
                <a:effectLst/>
                <a:latin typeface="Times New Roman"/>
                <a:ea typeface="Calibri"/>
                <a:cs typeface="Arial"/>
              </a:rPr>
              <a:t>manufactured by hydrogenation process of vegetable {plant} oils those become solid. </a:t>
            </a:r>
          </a:p>
          <a:p>
            <a:pPr marL="0" indent="0" algn="just" rtl="0">
              <a:lnSpc>
                <a:spcPct val="115000"/>
              </a:lnSpc>
              <a:spcAft>
                <a:spcPts val="0"/>
              </a:spcAft>
              <a:buNone/>
            </a:pPr>
            <a:r>
              <a:rPr lang="en-US" dirty="0" smtClean="0">
                <a:solidFill>
                  <a:srgbClr val="00B0F0"/>
                </a:solidFill>
                <a:effectLst/>
                <a:latin typeface="Times New Roman"/>
                <a:ea typeface="Calibri"/>
                <a:cs typeface="Arial"/>
              </a:rPr>
              <a:t>At ordinary room temperature:</a:t>
            </a:r>
            <a:endParaRPr lang="en-US" sz="2400" dirty="0">
              <a:solidFill>
                <a:srgbClr val="00B0F0"/>
              </a:solidFill>
              <a:ea typeface="Calibri"/>
              <a:cs typeface="Arial"/>
            </a:endParaRPr>
          </a:p>
          <a:p>
            <a:pPr algn="just" rtl="0">
              <a:lnSpc>
                <a:spcPct val="115000"/>
              </a:lnSpc>
              <a:spcAft>
                <a:spcPts val="0"/>
              </a:spcAft>
              <a:buFont typeface="Wingdings" pitchFamily="2" charset="2"/>
              <a:buChar char="§"/>
            </a:pPr>
            <a:r>
              <a:rPr lang="en-US" dirty="0" smtClean="0">
                <a:effectLst/>
                <a:latin typeface="Times New Roman"/>
                <a:ea typeface="Calibri"/>
                <a:cs typeface="Arial"/>
              </a:rPr>
              <a:t>All animal fats are solid, except fish liver oil which is used for pharmaceutical purposes.</a:t>
            </a:r>
            <a:endParaRPr lang="en-US" sz="2400" dirty="0">
              <a:ea typeface="Calibri"/>
              <a:cs typeface="Arial"/>
            </a:endParaRPr>
          </a:p>
          <a:p>
            <a:pPr algn="just" rtl="0">
              <a:lnSpc>
                <a:spcPct val="115000"/>
              </a:lnSpc>
              <a:spcAft>
                <a:spcPts val="0"/>
              </a:spcAft>
              <a:buFont typeface="Wingdings" pitchFamily="2" charset="2"/>
              <a:buChar char="§"/>
            </a:pPr>
            <a:r>
              <a:rPr lang="en-US" dirty="0" smtClean="0">
                <a:effectLst/>
                <a:latin typeface="Times New Roman"/>
                <a:ea typeface="Calibri"/>
                <a:cs typeface="Arial"/>
              </a:rPr>
              <a:t>All plant oils are liquid, except cocoa butter used for medicinal, cosmetic and food purposes, and peanut butter.</a:t>
            </a:r>
            <a:endParaRPr lang="en-US" sz="2400" dirty="0">
              <a:ea typeface="Calibri"/>
              <a:cs typeface="Arial"/>
            </a:endParaRPr>
          </a:p>
          <a:p>
            <a:pPr algn="l" rtl="0"/>
            <a:endParaRPr lang="ar-IQ" dirty="0"/>
          </a:p>
        </p:txBody>
      </p:sp>
    </p:spTree>
    <p:extLst>
      <p:ext uri="{BB962C8B-B14F-4D97-AF65-F5344CB8AC3E}">
        <p14:creationId xmlns:p14="http://schemas.microsoft.com/office/powerpoint/2010/main" val="2217000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fontScale="85000" lnSpcReduction="20000"/>
          </a:bodyPr>
          <a:lstStyle/>
          <a:p>
            <a:pPr marL="0" indent="0" algn="just" rtl="0">
              <a:lnSpc>
                <a:spcPct val="115000"/>
              </a:lnSpc>
              <a:spcAft>
                <a:spcPts val="0"/>
              </a:spcAft>
              <a:buNone/>
            </a:pPr>
            <a:r>
              <a:rPr lang="en-US" dirty="0" smtClean="0">
                <a:effectLst/>
                <a:latin typeface="Times New Roman"/>
                <a:ea typeface="Calibri"/>
                <a:cs typeface="Arial"/>
              </a:rPr>
              <a:t>Some applied biochemistry examples relate to food science is:</a:t>
            </a:r>
            <a:endParaRPr lang="en-US" sz="2400" dirty="0">
              <a:ea typeface="Calibri"/>
              <a:cs typeface="Arial"/>
            </a:endParaRPr>
          </a:p>
          <a:p>
            <a:pPr algn="just" rtl="0">
              <a:lnSpc>
                <a:spcPct val="115000"/>
              </a:lnSpc>
              <a:spcAft>
                <a:spcPts val="0"/>
              </a:spcAft>
            </a:pPr>
            <a:r>
              <a:rPr lang="en-US" dirty="0" smtClean="0">
                <a:effectLst/>
                <a:latin typeface="Times New Roman"/>
                <a:ea typeface="Calibri"/>
                <a:cs typeface="Arial"/>
              </a:rPr>
              <a:t>Shark meat is made more palatable by controlling the action of urease (</a:t>
            </a:r>
            <a:r>
              <a:rPr lang="en-US" i="1" dirty="0" smtClean="0">
                <a:solidFill>
                  <a:srgbClr val="FF0000"/>
                </a:solidFill>
                <a:effectLst/>
                <a:latin typeface="Times New Roman"/>
                <a:ea typeface="Calibri"/>
                <a:cs typeface="Arial"/>
              </a:rPr>
              <a:t>raises pH</a:t>
            </a:r>
            <a:r>
              <a:rPr lang="en-US" dirty="0" smtClean="0">
                <a:effectLst/>
                <a:latin typeface="Times New Roman"/>
                <a:ea typeface="Calibri"/>
                <a:cs typeface="Arial"/>
              </a:rPr>
              <a:t>) on urea. </a:t>
            </a:r>
          </a:p>
          <a:p>
            <a:pPr algn="just" rtl="0">
              <a:lnSpc>
                <a:spcPct val="115000"/>
              </a:lnSpc>
              <a:spcAft>
                <a:spcPts val="0"/>
              </a:spcAft>
            </a:pPr>
            <a:r>
              <a:rPr lang="en-US" dirty="0" smtClean="0">
                <a:effectLst/>
                <a:latin typeface="Times New Roman"/>
                <a:ea typeface="Calibri"/>
                <a:cs typeface="Arial"/>
              </a:rPr>
              <a:t>Tomato juice production is improved by proper control of its </a:t>
            </a:r>
            <a:r>
              <a:rPr lang="en-US" dirty="0" err="1" smtClean="0">
                <a:effectLst/>
                <a:latin typeface="Times New Roman"/>
                <a:ea typeface="Calibri"/>
                <a:cs typeface="Arial"/>
              </a:rPr>
              <a:t>pectic</a:t>
            </a:r>
            <a:r>
              <a:rPr lang="en-US" dirty="0" smtClean="0">
                <a:effectLst/>
                <a:latin typeface="Times New Roman"/>
                <a:ea typeface="Calibri"/>
                <a:cs typeface="Arial"/>
              </a:rPr>
              <a:t> enzymes (</a:t>
            </a:r>
            <a:r>
              <a:rPr lang="en-US" i="1" dirty="0" smtClean="0">
                <a:solidFill>
                  <a:srgbClr val="FF0000"/>
                </a:solidFill>
                <a:effectLst/>
                <a:latin typeface="Times New Roman"/>
                <a:ea typeface="Calibri"/>
                <a:cs typeface="Arial"/>
              </a:rPr>
              <a:t>enzyme breaks down the substrate led to improve the extraction of juice</a:t>
            </a:r>
            <a:r>
              <a:rPr lang="en-US" dirty="0" smtClean="0">
                <a:effectLst/>
                <a:latin typeface="Times New Roman"/>
                <a:ea typeface="Calibri"/>
                <a:cs typeface="Arial"/>
              </a:rPr>
              <a:t>). </a:t>
            </a:r>
          </a:p>
          <a:p>
            <a:pPr algn="just" rtl="0">
              <a:lnSpc>
                <a:spcPct val="115000"/>
              </a:lnSpc>
              <a:spcAft>
                <a:spcPts val="0"/>
              </a:spcAft>
            </a:pPr>
            <a:r>
              <a:rPr lang="en-US" dirty="0" smtClean="0">
                <a:effectLst/>
                <a:latin typeface="Times New Roman"/>
                <a:ea typeface="Calibri"/>
                <a:cs typeface="Arial"/>
              </a:rPr>
              <a:t>Better </a:t>
            </a:r>
            <a:r>
              <a:rPr lang="en-US" dirty="0" err="1" smtClean="0">
                <a:effectLst/>
                <a:latin typeface="Times New Roman"/>
                <a:ea typeface="Calibri"/>
                <a:cs typeface="Arial"/>
              </a:rPr>
              <a:t>colour</a:t>
            </a:r>
            <a:r>
              <a:rPr lang="en-US" dirty="0" smtClean="0">
                <a:effectLst/>
                <a:latin typeface="Times New Roman"/>
                <a:ea typeface="Calibri"/>
                <a:cs typeface="Arial"/>
              </a:rPr>
              <a:t> in potato chips results from removal of sugars from the cut potato slices. </a:t>
            </a:r>
          </a:p>
          <a:p>
            <a:pPr algn="just" rtl="0">
              <a:lnSpc>
                <a:spcPct val="115000"/>
              </a:lnSpc>
              <a:spcAft>
                <a:spcPts val="0"/>
              </a:spcAft>
            </a:pPr>
            <a:r>
              <a:rPr lang="en-US" dirty="0" smtClean="0">
                <a:effectLst/>
                <a:latin typeface="Times New Roman"/>
                <a:ea typeface="Calibri"/>
                <a:cs typeface="Arial"/>
              </a:rPr>
              <a:t>Ripening inhibition of bananas during transport is achieved by controlling levels of the ripening hormone, ethylene, in packaging. </a:t>
            </a:r>
            <a:endParaRPr lang="en-US" sz="2400" dirty="0">
              <a:ea typeface="Calibri"/>
              <a:cs typeface="Arial"/>
            </a:endParaRPr>
          </a:p>
          <a:p>
            <a:pPr algn="l" rtl="0"/>
            <a:endParaRPr lang="ar-IQ" dirty="0"/>
          </a:p>
        </p:txBody>
      </p:sp>
    </p:spTree>
    <p:extLst>
      <p:ext uri="{BB962C8B-B14F-4D97-AF65-F5344CB8AC3E}">
        <p14:creationId xmlns:p14="http://schemas.microsoft.com/office/powerpoint/2010/main" val="3117376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b="1" dirty="0">
                <a:solidFill>
                  <a:schemeClr val="accent1"/>
                </a:solidFill>
              </a:rPr>
              <a:t>Foodborne Organisms</a:t>
            </a:r>
            <a:endParaRPr lang="ar-IQ" dirty="0">
              <a:solidFill>
                <a:schemeClr val="accent1"/>
              </a:solidFill>
            </a:endParaRPr>
          </a:p>
        </p:txBody>
      </p:sp>
      <p:sp>
        <p:nvSpPr>
          <p:cNvPr id="3" name="Content Placeholder 2"/>
          <p:cNvSpPr>
            <a:spLocks noGrp="1"/>
          </p:cNvSpPr>
          <p:nvPr>
            <p:ph idx="1"/>
          </p:nvPr>
        </p:nvSpPr>
        <p:spPr>
          <a:xfrm>
            <a:off x="457200" y="1052736"/>
            <a:ext cx="8229600" cy="5073427"/>
          </a:xfrm>
        </p:spPr>
        <p:txBody>
          <a:bodyPr/>
          <a:lstStyle/>
          <a:p>
            <a:pPr marL="0" indent="0" algn="l" rtl="0">
              <a:buNone/>
            </a:pPr>
            <a:r>
              <a:rPr lang="en-US" dirty="0" smtClean="0"/>
              <a:t>There are three main categories of foodborne organisms: spoilage, pathogenic, and beneficial.</a:t>
            </a:r>
          </a:p>
          <a:p>
            <a:pPr algn="l" rtl="0"/>
            <a:r>
              <a:rPr lang="en-US" i="1" dirty="0"/>
              <a:t>Spoilage organisms</a:t>
            </a:r>
            <a:r>
              <a:rPr lang="en-US" dirty="0"/>
              <a:t> can grow and produce physical and chemical changes in foods, resulting in unacceptable flavor, odor, gas accumulation, release of liquid </a:t>
            </a:r>
            <a:r>
              <a:rPr lang="en-US" dirty="0" smtClean="0"/>
              <a:t>exudates, </a:t>
            </a:r>
            <a:r>
              <a:rPr lang="en-US" dirty="0"/>
              <a:t>and changes in color, and appearance. Hence, control of growth of spoilage organisms is required to impede </a:t>
            </a:r>
            <a:r>
              <a:rPr lang="en-US" dirty="0" smtClean="0"/>
              <a:t>microbial </a:t>
            </a:r>
            <a:r>
              <a:rPr lang="en-US" dirty="0"/>
              <a:t>spoilage.</a:t>
            </a:r>
            <a:r>
              <a:rPr lang="en-US" dirty="0" smtClean="0"/>
              <a:t> </a:t>
            </a:r>
            <a:endParaRPr lang="ar-IQ" dirty="0"/>
          </a:p>
        </p:txBody>
      </p:sp>
    </p:spTree>
    <p:extLst>
      <p:ext uri="{BB962C8B-B14F-4D97-AF65-F5344CB8AC3E}">
        <p14:creationId xmlns:p14="http://schemas.microsoft.com/office/powerpoint/2010/main" val="107036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4929411"/>
          </a:xfrm>
        </p:spPr>
        <p:txBody>
          <a:bodyPr/>
          <a:lstStyle/>
          <a:p>
            <a:pPr marL="0" indent="0" algn="l" rtl="0">
              <a:buNone/>
            </a:pPr>
            <a:r>
              <a:rPr lang="en-US" dirty="0"/>
              <a:t>Microbial contamination can come from slaughtered </a:t>
            </a:r>
            <a:r>
              <a:rPr lang="en-US" dirty="0" smtClean="0"/>
              <a:t>animals</a:t>
            </a:r>
            <a:r>
              <a:rPr lang="en-US" dirty="0"/>
              <a:t>, water, equipment, slaughterhouse environment, and workers. Thus intervention strategies to control microbial contamination of the food supply must be implemented at various stages of food production, processing, transportation, and storage, and also at the consumer end of food preparation.</a:t>
            </a:r>
          </a:p>
          <a:p>
            <a:pPr algn="l" rtl="0"/>
            <a:endParaRPr lang="ar-IQ" dirty="0"/>
          </a:p>
        </p:txBody>
      </p:sp>
      <p:sp>
        <p:nvSpPr>
          <p:cNvPr id="4" name="Content Placeholder 2"/>
          <p:cNvSpPr txBox="1">
            <a:spLocks/>
          </p:cNvSpPr>
          <p:nvPr/>
        </p:nvSpPr>
        <p:spPr>
          <a:xfrm>
            <a:off x="627400" y="260649"/>
            <a:ext cx="8229600" cy="720079"/>
          </a:xfrm>
          <a:prstGeom prst="rect">
            <a:avLst/>
          </a:prstGeom>
        </p:spPr>
        <p:txBody>
          <a:bodyPr vert="horz" lIns="91440" tIns="45720" rIns="91440" bIns="45720" rtlCol="1">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0">
              <a:buNone/>
            </a:pPr>
            <a:r>
              <a:rPr lang="en-US" sz="3600" dirty="0" smtClean="0">
                <a:solidFill>
                  <a:schemeClr val="accent1"/>
                </a:solidFill>
              </a:rPr>
              <a:t>Pathogenic organisms</a:t>
            </a:r>
            <a:endParaRPr lang="ar-IQ" sz="3600" dirty="0">
              <a:solidFill>
                <a:schemeClr val="accent1"/>
              </a:solidFill>
            </a:endParaRPr>
          </a:p>
        </p:txBody>
      </p:sp>
    </p:spTree>
    <p:extLst>
      <p:ext uri="{BB962C8B-B14F-4D97-AF65-F5344CB8AC3E}">
        <p14:creationId xmlns:p14="http://schemas.microsoft.com/office/powerpoint/2010/main" val="88357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US" dirty="0" smtClean="0">
                <a:solidFill>
                  <a:schemeClr val="accent1"/>
                </a:solidFill>
              </a:rPr>
              <a:t>Beneficial organisms</a:t>
            </a:r>
            <a:endParaRPr lang="ar-IQ" dirty="0">
              <a:solidFill>
                <a:schemeClr val="accent1"/>
              </a:solidFill>
            </a:endParaRPr>
          </a:p>
        </p:txBody>
      </p:sp>
      <p:sp>
        <p:nvSpPr>
          <p:cNvPr id="3" name="Content Placeholder 2"/>
          <p:cNvSpPr>
            <a:spLocks noGrp="1"/>
          </p:cNvSpPr>
          <p:nvPr>
            <p:ph idx="1"/>
          </p:nvPr>
        </p:nvSpPr>
        <p:spPr>
          <a:xfrm>
            <a:off x="457200" y="980728"/>
            <a:ext cx="8229600" cy="5145435"/>
          </a:xfrm>
        </p:spPr>
        <p:txBody>
          <a:bodyPr>
            <a:normAutofit lnSpcReduction="10000"/>
          </a:bodyPr>
          <a:lstStyle/>
          <a:p>
            <a:pPr marL="0" indent="0" algn="l" rtl="0">
              <a:buNone/>
            </a:pPr>
            <a:r>
              <a:rPr lang="en-US" i="1" dirty="0"/>
              <a:t>“Beneficial” or “useful”</a:t>
            </a:r>
            <a:r>
              <a:rPr lang="en-US" dirty="0"/>
              <a:t> organisms include microorganisms used in various food fermentation processes</a:t>
            </a:r>
            <a:r>
              <a:rPr lang="en-US" dirty="0" smtClean="0"/>
              <a:t>.</a:t>
            </a:r>
          </a:p>
          <a:p>
            <a:pPr marL="0" indent="0" algn="l" rtl="0">
              <a:buNone/>
            </a:pPr>
            <a:r>
              <a:rPr lang="en-US" dirty="0"/>
              <a:t>Various types of foods such as fruits and vegetables, </a:t>
            </a:r>
            <a:r>
              <a:rPr lang="en-US" dirty="0" smtClean="0"/>
              <a:t>pickles, </a:t>
            </a:r>
            <a:r>
              <a:rPr lang="en-US" dirty="0"/>
              <a:t>dairy products and meats are common types of fermented products involving the use of beneficial organisms. Beneficial organisms include organisms in the group of lactic acid bacteria, yeasts, and molds. Bacteria species from 10 genera are included in the group of lactic acid bacteria.</a:t>
            </a:r>
          </a:p>
          <a:p>
            <a:pPr marL="0" indent="0" algn="l" rtl="0">
              <a:buNone/>
            </a:pPr>
            <a:endParaRPr lang="ar-IQ" dirty="0"/>
          </a:p>
        </p:txBody>
      </p:sp>
    </p:spTree>
    <p:extLst>
      <p:ext uri="{BB962C8B-B14F-4D97-AF65-F5344CB8AC3E}">
        <p14:creationId xmlns:p14="http://schemas.microsoft.com/office/powerpoint/2010/main" val="324923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pPr rtl="0"/>
            <a:r>
              <a:rPr lang="en-US" b="1" dirty="0">
                <a:solidFill>
                  <a:schemeClr val="accent1"/>
                </a:solidFill>
              </a:rPr>
              <a:t>Food Constituents</a:t>
            </a:r>
            <a:endParaRPr lang="ar-IQ" dirty="0">
              <a:solidFill>
                <a:schemeClr val="accent1"/>
              </a:solidFill>
            </a:endParaRPr>
          </a:p>
        </p:txBody>
      </p:sp>
      <p:sp>
        <p:nvSpPr>
          <p:cNvPr id="3" name="Content Placeholder 2"/>
          <p:cNvSpPr>
            <a:spLocks noGrp="1"/>
          </p:cNvSpPr>
          <p:nvPr>
            <p:ph idx="1"/>
          </p:nvPr>
        </p:nvSpPr>
        <p:spPr>
          <a:xfrm>
            <a:off x="457200" y="1196752"/>
            <a:ext cx="8229600" cy="4929411"/>
          </a:xfrm>
        </p:spPr>
        <p:txBody>
          <a:bodyPr>
            <a:normAutofit fontScale="77500" lnSpcReduction="20000"/>
          </a:bodyPr>
          <a:lstStyle/>
          <a:p>
            <a:pPr algn="l" rtl="0"/>
            <a:r>
              <a:rPr lang="en-US" b="1" dirty="0" err="1" smtClean="0"/>
              <a:t>Protien</a:t>
            </a:r>
            <a:endParaRPr lang="en-US" b="1" dirty="0" smtClean="0"/>
          </a:p>
          <a:p>
            <a:pPr marL="0" indent="0" algn="l" rtl="0">
              <a:buNone/>
            </a:pPr>
            <a:r>
              <a:rPr lang="en-US" dirty="0"/>
              <a:t>Protein is a nitrogenous compound, made of a number of amino acids linked together. Proteins are classified into high and low biological value</a:t>
            </a:r>
            <a:r>
              <a:rPr lang="en-US" dirty="0" smtClean="0"/>
              <a:t>.</a:t>
            </a:r>
          </a:p>
          <a:p>
            <a:pPr algn="just" rtl="0">
              <a:lnSpc>
                <a:spcPct val="115000"/>
              </a:lnSpc>
              <a:spcAft>
                <a:spcPts val="0"/>
              </a:spcAft>
            </a:pPr>
            <a:r>
              <a:rPr lang="en-US" dirty="0" smtClean="0">
                <a:effectLst/>
                <a:latin typeface="Times New Roman"/>
                <a:ea typeface="Calibri"/>
                <a:cs typeface="Arial"/>
              </a:rPr>
              <a:t>High biological value protein: protein that contain all the essential amino acids in adequate amount. All animal proteins are of high biological value except gelatin. </a:t>
            </a:r>
            <a:endParaRPr lang="en-US" sz="2400" dirty="0">
              <a:ea typeface="Calibri"/>
              <a:cs typeface="Arial"/>
            </a:endParaRPr>
          </a:p>
          <a:p>
            <a:pPr algn="just" rtl="0">
              <a:lnSpc>
                <a:spcPct val="115000"/>
              </a:lnSpc>
              <a:spcAft>
                <a:spcPts val="0"/>
              </a:spcAft>
            </a:pPr>
            <a:r>
              <a:rPr lang="en-US" dirty="0" smtClean="0">
                <a:effectLst/>
                <a:latin typeface="Times New Roman"/>
                <a:ea typeface="Calibri"/>
                <a:cs typeface="Arial"/>
              </a:rPr>
              <a:t>Low biological value protein (LBV): if one or more essential amino acids are not present in a protein or of inadequate amount so cannot maintain growth or support life by itself. All plants proteins are of LBV, except of soybeans.</a:t>
            </a:r>
            <a:endParaRPr lang="en-US" sz="2400" dirty="0">
              <a:ea typeface="Calibri"/>
              <a:cs typeface="Arial"/>
            </a:endParaRPr>
          </a:p>
          <a:p>
            <a:pPr marL="0" indent="0" algn="l" rtl="0">
              <a:buNone/>
            </a:pPr>
            <a:endParaRPr lang="en-US" dirty="0"/>
          </a:p>
          <a:p>
            <a:pPr algn="l" rtl="0"/>
            <a:endParaRPr lang="ar-IQ" dirty="0"/>
          </a:p>
        </p:txBody>
      </p:sp>
    </p:spTree>
    <p:extLst>
      <p:ext uri="{BB962C8B-B14F-4D97-AF65-F5344CB8AC3E}">
        <p14:creationId xmlns:p14="http://schemas.microsoft.com/office/powerpoint/2010/main" val="1959702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b="1" dirty="0">
                <a:solidFill>
                  <a:schemeClr val="accent1"/>
                </a:solidFill>
              </a:rPr>
              <a:t>Sources of Protein</a:t>
            </a:r>
            <a:endParaRPr lang="ar-IQ" dirty="0">
              <a:solidFill>
                <a:schemeClr val="accent1"/>
              </a:solidFill>
            </a:endParaRPr>
          </a:p>
        </p:txBody>
      </p:sp>
      <p:sp>
        <p:nvSpPr>
          <p:cNvPr id="3" name="Content Placeholder 2"/>
          <p:cNvSpPr>
            <a:spLocks noGrp="1"/>
          </p:cNvSpPr>
          <p:nvPr>
            <p:ph idx="1"/>
          </p:nvPr>
        </p:nvSpPr>
        <p:spPr>
          <a:xfrm>
            <a:off x="457200" y="1124744"/>
            <a:ext cx="8229600" cy="5001419"/>
          </a:xfrm>
        </p:spPr>
        <p:txBody>
          <a:bodyPr>
            <a:normAutofit lnSpcReduction="10000"/>
          </a:bodyPr>
          <a:lstStyle/>
          <a:p>
            <a:pPr algn="just" rtl="0">
              <a:lnSpc>
                <a:spcPct val="115000"/>
              </a:lnSpc>
              <a:spcAft>
                <a:spcPts val="0"/>
              </a:spcAft>
              <a:buFont typeface="Wingdings" pitchFamily="2" charset="2"/>
              <a:buChar char="v"/>
            </a:pPr>
            <a:r>
              <a:rPr lang="en-US" u="sng" dirty="0" smtClean="0">
                <a:effectLst/>
                <a:latin typeface="Times New Roman"/>
                <a:ea typeface="Calibri"/>
                <a:cs typeface="Arial"/>
              </a:rPr>
              <a:t>Animal foods: </a:t>
            </a:r>
            <a:endParaRPr lang="en-US" sz="2400" dirty="0">
              <a:ea typeface="Calibri"/>
              <a:cs typeface="Arial"/>
            </a:endParaRPr>
          </a:p>
          <a:p>
            <a:pPr marL="0" indent="0" algn="just" rtl="0">
              <a:lnSpc>
                <a:spcPct val="115000"/>
              </a:lnSpc>
              <a:spcAft>
                <a:spcPts val="0"/>
              </a:spcAft>
              <a:buNone/>
            </a:pPr>
            <a:r>
              <a:rPr lang="en-US" dirty="0" smtClean="0">
                <a:effectLst/>
                <a:latin typeface="Times New Roman"/>
                <a:ea typeface="Calibri"/>
                <a:cs typeface="Arial"/>
              </a:rPr>
              <a:t>• Eggs, Milk, cheese and yoghurt. </a:t>
            </a:r>
            <a:endParaRPr lang="en-US" sz="2400" dirty="0">
              <a:ea typeface="Calibri"/>
              <a:cs typeface="Arial"/>
            </a:endParaRPr>
          </a:p>
          <a:p>
            <a:pPr marL="0" indent="0" algn="just" rtl="0">
              <a:lnSpc>
                <a:spcPct val="115000"/>
              </a:lnSpc>
              <a:spcAft>
                <a:spcPts val="0"/>
              </a:spcAft>
              <a:buNone/>
            </a:pPr>
            <a:r>
              <a:rPr lang="en-US" dirty="0" smtClean="0">
                <a:effectLst/>
                <a:latin typeface="Times New Roman"/>
                <a:ea typeface="Calibri"/>
                <a:cs typeface="Arial"/>
              </a:rPr>
              <a:t>• Meat: animals, poultry and fish, and organ meat </a:t>
            </a:r>
            <a:r>
              <a:rPr lang="ar-IQ" dirty="0" smtClean="0">
                <a:ea typeface="Calibri"/>
                <a:cs typeface="Times New Roman"/>
              </a:rPr>
              <a:t> </a:t>
            </a:r>
            <a:r>
              <a:rPr lang="en-US" dirty="0" smtClean="0">
                <a:effectLst/>
                <a:latin typeface="Times New Roman"/>
                <a:ea typeface="Calibri"/>
                <a:cs typeface="Arial"/>
              </a:rPr>
              <a:t>[liver, kidney, spleen, brain].</a:t>
            </a:r>
            <a:endParaRPr lang="en-US" sz="2400" dirty="0">
              <a:ea typeface="Calibri"/>
              <a:cs typeface="Arial"/>
            </a:endParaRPr>
          </a:p>
          <a:p>
            <a:pPr algn="just" rtl="0">
              <a:lnSpc>
                <a:spcPct val="115000"/>
              </a:lnSpc>
              <a:buFont typeface="Wingdings" pitchFamily="2" charset="2"/>
              <a:buChar char="v"/>
            </a:pPr>
            <a:r>
              <a:rPr lang="en-US" u="sng" dirty="0" smtClean="0">
                <a:effectLst/>
                <a:latin typeface="Times New Roman"/>
                <a:ea typeface="Calibri"/>
                <a:cs typeface="Arial"/>
              </a:rPr>
              <a:t>Plant foods: </a:t>
            </a:r>
            <a:endParaRPr lang="en-US" sz="2400" dirty="0">
              <a:ea typeface="Calibri"/>
              <a:cs typeface="Arial"/>
            </a:endParaRPr>
          </a:p>
          <a:p>
            <a:pPr marL="0" indent="0" algn="just" rtl="0">
              <a:lnSpc>
                <a:spcPct val="115000"/>
              </a:lnSpc>
              <a:spcAft>
                <a:spcPts val="0"/>
              </a:spcAft>
              <a:buNone/>
            </a:pPr>
            <a:r>
              <a:rPr lang="en-US" dirty="0" smtClean="0">
                <a:effectLst/>
                <a:latin typeface="Times New Roman"/>
                <a:ea typeface="Calibri"/>
                <a:cs typeface="Arial"/>
              </a:rPr>
              <a:t>• Pulses [dried beans, peas, and lentils].</a:t>
            </a:r>
            <a:endParaRPr lang="en-US" sz="2400" dirty="0">
              <a:ea typeface="Calibri"/>
              <a:cs typeface="Arial"/>
            </a:endParaRPr>
          </a:p>
          <a:p>
            <a:pPr marL="0" indent="0" algn="just" rtl="0">
              <a:lnSpc>
                <a:spcPct val="115000"/>
              </a:lnSpc>
              <a:spcAft>
                <a:spcPts val="0"/>
              </a:spcAft>
              <a:buNone/>
            </a:pPr>
            <a:r>
              <a:rPr lang="en-US" dirty="0" smtClean="0">
                <a:effectLst/>
                <a:latin typeface="Times New Roman"/>
                <a:ea typeface="Calibri"/>
                <a:cs typeface="Arial"/>
              </a:rPr>
              <a:t>• Cereals [grains, flour, rice] good sources.</a:t>
            </a:r>
            <a:endParaRPr lang="en-US" sz="2400" dirty="0">
              <a:ea typeface="Calibri"/>
              <a:cs typeface="Arial"/>
            </a:endParaRPr>
          </a:p>
          <a:p>
            <a:pPr marL="0" indent="0" algn="just" rtl="0">
              <a:lnSpc>
                <a:spcPct val="115000"/>
              </a:lnSpc>
              <a:spcAft>
                <a:spcPts val="0"/>
              </a:spcAft>
              <a:buNone/>
            </a:pPr>
            <a:r>
              <a:rPr lang="en-US" dirty="0" smtClean="0">
                <a:effectLst/>
                <a:latin typeface="Times New Roman"/>
                <a:ea typeface="Calibri"/>
                <a:cs typeface="Arial"/>
              </a:rPr>
              <a:t>• Nuts.</a:t>
            </a:r>
            <a:endParaRPr lang="en-US" sz="2400" dirty="0">
              <a:ea typeface="Calibri"/>
              <a:cs typeface="Arial"/>
            </a:endParaRPr>
          </a:p>
          <a:p>
            <a:pPr algn="l" rtl="0"/>
            <a:endParaRPr lang="ar-IQ" dirty="0"/>
          </a:p>
        </p:txBody>
      </p:sp>
    </p:spTree>
    <p:extLst>
      <p:ext uri="{BB962C8B-B14F-4D97-AF65-F5344CB8AC3E}">
        <p14:creationId xmlns:p14="http://schemas.microsoft.com/office/powerpoint/2010/main" val="3618515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92088"/>
          </a:xfrm>
        </p:spPr>
        <p:txBody>
          <a:bodyPr>
            <a:normAutofit fontScale="90000"/>
          </a:bodyPr>
          <a:lstStyle/>
          <a:p>
            <a:r>
              <a:rPr lang="en-US" b="1" dirty="0">
                <a:solidFill>
                  <a:schemeClr val="accent1"/>
                </a:solidFill>
              </a:rPr>
              <a:t>Carbohydrates</a:t>
            </a:r>
            <a:r>
              <a:rPr lang="en-US" dirty="0"/>
              <a:t/>
            </a:r>
            <a:br>
              <a:rPr lang="en-US" dirty="0"/>
            </a:br>
            <a:endParaRPr lang="ar-IQ" dirty="0"/>
          </a:p>
        </p:txBody>
      </p:sp>
      <p:sp>
        <p:nvSpPr>
          <p:cNvPr id="3" name="Content Placeholder 2"/>
          <p:cNvSpPr>
            <a:spLocks noGrp="1"/>
          </p:cNvSpPr>
          <p:nvPr>
            <p:ph idx="1"/>
          </p:nvPr>
        </p:nvSpPr>
        <p:spPr>
          <a:xfrm>
            <a:off x="457200" y="908720"/>
            <a:ext cx="8229600" cy="5217443"/>
          </a:xfrm>
        </p:spPr>
        <p:txBody>
          <a:bodyPr>
            <a:normAutofit fontScale="70000" lnSpcReduction="20000"/>
          </a:bodyPr>
          <a:lstStyle/>
          <a:p>
            <a:pPr marL="0" indent="0" algn="just" rtl="0">
              <a:lnSpc>
                <a:spcPct val="115000"/>
              </a:lnSpc>
              <a:spcAft>
                <a:spcPts val="0"/>
              </a:spcAft>
              <a:buNone/>
            </a:pPr>
            <a:r>
              <a:rPr lang="en-US" dirty="0" smtClean="0">
                <a:effectLst/>
                <a:latin typeface="Times New Roman"/>
                <a:ea typeface="Calibri"/>
                <a:cs typeface="Arial"/>
              </a:rPr>
              <a:t>Carbohydrates form the greater bulk of average diet. They are classified into:</a:t>
            </a:r>
            <a:endParaRPr lang="en-US" sz="2400" dirty="0">
              <a:ea typeface="Calibri"/>
              <a:cs typeface="Arial"/>
            </a:endParaRPr>
          </a:p>
          <a:p>
            <a:pPr marL="0" indent="0" algn="just" rtl="0">
              <a:lnSpc>
                <a:spcPct val="115000"/>
              </a:lnSpc>
              <a:spcAft>
                <a:spcPts val="0"/>
              </a:spcAft>
              <a:buNone/>
            </a:pPr>
            <a:r>
              <a:rPr lang="en-US" dirty="0" smtClean="0">
                <a:effectLst/>
                <a:latin typeface="Times New Roman"/>
                <a:ea typeface="Calibri"/>
                <a:cs typeface="Arial"/>
              </a:rPr>
              <a:t>• Sugars: </a:t>
            </a:r>
            <a:endParaRPr lang="en-US" sz="2400" dirty="0">
              <a:ea typeface="Calibri"/>
              <a:cs typeface="Arial"/>
            </a:endParaRPr>
          </a:p>
          <a:p>
            <a:pPr marL="0" indent="0" algn="just" rtl="0">
              <a:lnSpc>
                <a:spcPct val="115000"/>
              </a:lnSpc>
              <a:spcAft>
                <a:spcPts val="0"/>
              </a:spcAft>
              <a:buNone/>
            </a:pPr>
            <a:r>
              <a:rPr lang="en-US" dirty="0" smtClean="0">
                <a:effectLst/>
                <a:latin typeface="Times New Roman"/>
                <a:ea typeface="Calibri"/>
                <a:cs typeface="Arial"/>
              </a:rPr>
              <a:t>- Monosaccharide, e.g. glucose, fructose, </a:t>
            </a:r>
            <a:r>
              <a:rPr lang="en-US" dirty="0" err="1" smtClean="0">
                <a:effectLst/>
                <a:latin typeface="Times New Roman"/>
                <a:ea typeface="Calibri"/>
                <a:cs typeface="Arial"/>
              </a:rPr>
              <a:t>galactose</a:t>
            </a:r>
            <a:r>
              <a:rPr lang="en-US" dirty="0" smtClean="0">
                <a:effectLst/>
                <a:latin typeface="Times New Roman"/>
                <a:ea typeface="Calibri"/>
                <a:cs typeface="Arial"/>
              </a:rPr>
              <a:t>. </a:t>
            </a:r>
            <a:endParaRPr lang="en-US" sz="2400" dirty="0">
              <a:ea typeface="Calibri"/>
              <a:cs typeface="Arial"/>
            </a:endParaRPr>
          </a:p>
          <a:p>
            <a:pPr marL="0" indent="0" algn="just" rtl="0">
              <a:lnSpc>
                <a:spcPct val="115000"/>
              </a:lnSpc>
              <a:spcAft>
                <a:spcPts val="0"/>
              </a:spcAft>
              <a:buNone/>
            </a:pPr>
            <a:r>
              <a:rPr lang="en-US" dirty="0" smtClean="0">
                <a:effectLst/>
                <a:latin typeface="Times New Roman"/>
                <a:ea typeface="Calibri"/>
                <a:cs typeface="Arial"/>
              </a:rPr>
              <a:t>- Disaccharides, e.g. sucrose, lactose, maltose.</a:t>
            </a:r>
            <a:endParaRPr lang="en-US" sz="2400" dirty="0">
              <a:ea typeface="Calibri"/>
              <a:cs typeface="Arial"/>
            </a:endParaRPr>
          </a:p>
          <a:p>
            <a:pPr algn="just" rtl="0">
              <a:lnSpc>
                <a:spcPct val="115000"/>
              </a:lnSpc>
              <a:spcAft>
                <a:spcPts val="0"/>
              </a:spcAft>
            </a:pPr>
            <a:r>
              <a:rPr lang="en-US" dirty="0" smtClean="0">
                <a:effectLst/>
                <a:latin typeface="Times New Roman"/>
                <a:ea typeface="Calibri"/>
                <a:cs typeface="Arial"/>
              </a:rPr>
              <a:t>(</a:t>
            </a:r>
            <a:r>
              <a:rPr lang="en-US" i="1" dirty="0" smtClean="0">
                <a:effectLst/>
                <a:latin typeface="Times New Roman"/>
                <a:ea typeface="Calibri"/>
                <a:cs typeface="Arial"/>
              </a:rPr>
              <a:t>Saccharide: The unit structure of carbohydrates, of general formula CnH2nOn</a:t>
            </a:r>
            <a:r>
              <a:rPr lang="en-US" dirty="0" smtClean="0">
                <a:effectLst/>
                <a:latin typeface="Times New Roman"/>
                <a:ea typeface="Calibri"/>
                <a:cs typeface="Arial"/>
              </a:rPr>
              <a:t>)</a:t>
            </a:r>
            <a:endParaRPr lang="en-US" sz="2400" dirty="0">
              <a:ea typeface="Calibri"/>
              <a:cs typeface="Arial"/>
            </a:endParaRPr>
          </a:p>
          <a:p>
            <a:pPr marL="0" indent="0" algn="just" rtl="0">
              <a:lnSpc>
                <a:spcPct val="115000"/>
              </a:lnSpc>
              <a:spcAft>
                <a:spcPts val="0"/>
              </a:spcAft>
              <a:buNone/>
            </a:pPr>
            <a:r>
              <a:rPr lang="en-US" dirty="0" smtClean="0">
                <a:effectLst/>
                <a:latin typeface="Times New Roman"/>
                <a:ea typeface="Calibri"/>
                <a:cs typeface="Arial"/>
              </a:rPr>
              <a:t>• Starches: (Polysaccharides): starch is formed of two glucose polysaccharides: amylase and amylopectin.</a:t>
            </a:r>
            <a:endParaRPr lang="en-US" sz="2400" dirty="0">
              <a:ea typeface="Calibri"/>
              <a:cs typeface="Arial"/>
            </a:endParaRPr>
          </a:p>
          <a:p>
            <a:pPr marL="0" indent="0" algn="just" rtl="0">
              <a:lnSpc>
                <a:spcPct val="115000"/>
              </a:lnSpc>
              <a:spcAft>
                <a:spcPts val="0"/>
              </a:spcAft>
              <a:buNone/>
            </a:pPr>
            <a:r>
              <a:rPr lang="en-US" dirty="0" smtClean="0">
                <a:effectLst/>
                <a:latin typeface="Times New Roman"/>
                <a:ea typeface="Calibri"/>
                <a:cs typeface="Arial"/>
              </a:rPr>
              <a:t>• Non – starch polysaccharides (complex carbohydrates) - fiber: are either soluble fibers or insoluble fibers (cellulose and some </a:t>
            </a:r>
            <a:r>
              <a:rPr lang="en-US" dirty="0" err="1" smtClean="0">
                <a:effectLst/>
                <a:latin typeface="Times New Roman"/>
                <a:ea typeface="Calibri"/>
                <a:cs typeface="Arial"/>
              </a:rPr>
              <a:t>hemicelloses</a:t>
            </a:r>
            <a:r>
              <a:rPr lang="en-US" dirty="0" smtClean="0">
                <a:effectLst/>
                <a:latin typeface="Times New Roman"/>
                <a:ea typeface="Calibri"/>
                <a:cs typeface="Arial"/>
              </a:rPr>
              <a:t>).</a:t>
            </a:r>
          </a:p>
          <a:p>
            <a:pPr marL="0" indent="0" algn="just" rtl="0">
              <a:lnSpc>
                <a:spcPct val="115000"/>
              </a:lnSpc>
              <a:spcAft>
                <a:spcPts val="0"/>
              </a:spcAft>
              <a:buNone/>
            </a:pPr>
            <a:r>
              <a:rPr lang="en-US" sz="2400" dirty="0" smtClean="0">
                <a:solidFill>
                  <a:srgbClr val="FF0000"/>
                </a:solidFill>
                <a:ea typeface="Calibri"/>
                <a:cs typeface="Arial"/>
              </a:rPr>
              <a:t>All carbohydrates are of plant origin, except lactose {milk sugar} and glycogen {animal starch}.</a:t>
            </a:r>
          </a:p>
          <a:p>
            <a:pPr marL="0" indent="0" algn="just" rtl="0">
              <a:lnSpc>
                <a:spcPct val="115000"/>
              </a:lnSpc>
              <a:spcAft>
                <a:spcPts val="0"/>
              </a:spcAft>
              <a:buNone/>
            </a:pPr>
            <a:r>
              <a:rPr lang="en-US" sz="2400" dirty="0">
                <a:solidFill>
                  <a:srgbClr val="FF0000"/>
                </a:solidFill>
                <a:ea typeface="Calibri"/>
                <a:cs typeface="Arial"/>
              </a:rPr>
              <a:t> </a:t>
            </a:r>
          </a:p>
          <a:p>
            <a:pPr algn="l" rtl="0"/>
            <a:endParaRPr lang="ar-IQ" dirty="0"/>
          </a:p>
        </p:txBody>
      </p:sp>
    </p:spTree>
    <p:extLst>
      <p:ext uri="{BB962C8B-B14F-4D97-AF65-F5344CB8AC3E}">
        <p14:creationId xmlns:p14="http://schemas.microsoft.com/office/powerpoint/2010/main" val="508623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b="1" dirty="0">
                <a:solidFill>
                  <a:schemeClr val="accent1"/>
                </a:solidFill>
              </a:rPr>
              <a:t>Fats</a:t>
            </a:r>
            <a:endParaRPr lang="ar-IQ" dirty="0">
              <a:solidFill>
                <a:schemeClr val="accent1"/>
              </a:solidFill>
            </a:endParaRPr>
          </a:p>
        </p:txBody>
      </p:sp>
      <p:sp>
        <p:nvSpPr>
          <p:cNvPr id="3" name="Content Placeholder 2"/>
          <p:cNvSpPr>
            <a:spLocks noGrp="1"/>
          </p:cNvSpPr>
          <p:nvPr>
            <p:ph idx="1"/>
          </p:nvPr>
        </p:nvSpPr>
        <p:spPr>
          <a:xfrm>
            <a:off x="457200" y="1196752"/>
            <a:ext cx="8229600" cy="4929411"/>
          </a:xfrm>
        </p:spPr>
        <p:txBody>
          <a:bodyPr>
            <a:normAutofit fontScale="92500" lnSpcReduction="10000"/>
          </a:bodyPr>
          <a:lstStyle/>
          <a:p>
            <a:pPr marL="0" indent="0" algn="l" rtl="0">
              <a:buNone/>
            </a:pPr>
            <a:r>
              <a:rPr lang="en-US" dirty="0"/>
              <a:t>Dietary fat is the most concentrated source of food energy</a:t>
            </a:r>
            <a:r>
              <a:rPr lang="en-US" dirty="0" smtClean="0"/>
              <a:t>. </a:t>
            </a:r>
            <a:r>
              <a:rPr lang="en-US" dirty="0"/>
              <a:t>Over 90% of dietary fats are </a:t>
            </a:r>
            <a:r>
              <a:rPr lang="en-US" dirty="0" smtClean="0"/>
              <a:t>triglyceride; </a:t>
            </a:r>
            <a:r>
              <a:rPr lang="en-US" dirty="0"/>
              <a:t>other types of fat include cholesterol, </a:t>
            </a:r>
            <a:r>
              <a:rPr lang="en-US" dirty="0" smtClean="0"/>
              <a:t>phospholipids, </a:t>
            </a:r>
            <a:r>
              <a:rPr lang="en-US" dirty="0"/>
              <a:t>and </a:t>
            </a:r>
            <a:r>
              <a:rPr lang="en-US" dirty="0" smtClean="0"/>
              <a:t>carotenoids.</a:t>
            </a:r>
          </a:p>
          <a:p>
            <a:pPr marL="0" indent="0" algn="l" rtl="0">
              <a:buNone/>
            </a:pPr>
            <a:r>
              <a:rPr lang="en-US" b="1" dirty="0"/>
              <a:t>Sources of </a:t>
            </a:r>
            <a:r>
              <a:rPr lang="en-US" b="1" dirty="0" smtClean="0"/>
              <a:t>fat</a:t>
            </a:r>
          </a:p>
          <a:p>
            <a:pPr marL="0" indent="0" algn="l" rtl="0">
              <a:lnSpc>
                <a:spcPct val="115000"/>
              </a:lnSpc>
              <a:spcAft>
                <a:spcPts val="0"/>
              </a:spcAft>
              <a:buNone/>
            </a:pPr>
            <a:r>
              <a:rPr lang="en-US" b="1" dirty="0" smtClean="0">
                <a:effectLst/>
                <a:latin typeface="Times New Roman"/>
                <a:ea typeface="Calibri"/>
                <a:cs typeface="Arial"/>
              </a:rPr>
              <a:t>1-Animal fat</a:t>
            </a:r>
            <a:r>
              <a:rPr lang="en-US" dirty="0" smtClean="0">
                <a:effectLst/>
                <a:latin typeface="Times New Roman"/>
                <a:ea typeface="Calibri"/>
                <a:cs typeface="Arial"/>
              </a:rPr>
              <a:t>:</a:t>
            </a:r>
            <a:r>
              <a:rPr lang="en-US" b="1" dirty="0" smtClean="0">
                <a:effectLst/>
                <a:latin typeface="Times New Roman"/>
                <a:ea typeface="Calibri"/>
                <a:cs typeface="Arial"/>
              </a:rPr>
              <a:t> </a:t>
            </a:r>
            <a:r>
              <a:rPr lang="en-US" dirty="0" smtClean="0">
                <a:effectLst/>
                <a:latin typeface="Times New Roman"/>
                <a:ea typeface="Calibri"/>
                <a:cs typeface="Arial"/>
              </a:rPr>
              <a:t>obtained from</a:t>
            </a:r>
            <a:endParaRPr lang="en-US" sz="2400" dirty="0">
              <a:ea typeface="Calibri"/>
              <a:cs typeface="Arial"/>
            </a:endParaRPr>
          </a:p>
          <a:p>
            <a:pPr marL="0" indent="0" algn="just" rtl="0">
              <a:lnSpc>
                <a:spcPct val="115000"/>
              </a:lnSpc>
              <a:spcAft>
                <a:spcPts val="0"/>
              </a:spcAft>
              <a:buNone/>
            </a:pPr>
            <a:r>
              <a:rPr lang="en-US" dirty="0" smtClean="0">
                <a:effectLst/>
                <a:latin typeface="Times New Roman"/>
                <a:ea typeface="Calibri"/>
                <a:cs typeface="Arial"/>
              </a:rPr>
              <a:t>• Animal food: full-cream milk, cheese and yogurt, egg yolk, and fatty meat of cattle, poultry and fish.</a:t>
            </a:r>
            <a:endParaRPr lang="en-US" sz="2400" dirty="0">
              <a:ea typeface="Calibri"/>
              <a:cs typeface="Arial"/>
            </a:endParaRPr>
          </a:p>
          <a:p>
            <a:pPr marL="0" indent="0" algn="just" rtl="0">
              <a:lnSpc>
                <a:spcPct val="115000"/>
              </a:lnSpc>
              <a:spcAft>
                <a:spcPts val="0"/>
              </a:spcAft>
              <a:buNone/>
            </a:pPr>
            <a:r>
              <a:rPr lang="en-US" dirty="0" smtClean="0">
                <a:effectLst/>
                <a:latin typeface="Times New Roman"/>
                <a:ea typeface="Calibri"/>
                <a:cs typeface="Arial"/>
              </a:rPr>
              <a:t>• Prepared fat: butter, cream, and cooking fat, they are solid at ordinary temperature.</a:t>
            </a:r>
            <a:endParaRPr lang="en-US" sz="2400" dirty="0">
              <a:ea typeface="Calibri"/>
              <a:cs typeface="Arial"/>
            </a:endParaRPr>
          </a:p>
          <a:p>
            <a:pPr marL="0" indent="0" algn="l" rtl="0">
              <a:buNone/>
            </a:pPr>
            <a:endParaRPr lang="en-US" dirty="0"/>
          </a:p>
          <a:p>
            <a:pPr algn="l" rtl="0"/>
            <a:endParaRPr lang="ar-IQ" dirty="0"/>
          </a:p>
        </p:txBody>
      </p:sp>
    </p:spTree>
    <p:extLst>
      <p:ext uri="{BB962C8B-B14F-4D97-AF65-F5344CB8AC3E}">
        <p14:creationId xmlns:p14="http://schemas.microsoft.com/office/powerpoint/2010/main" val="14326116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825</Words>
  <Application>Microsoft Office PowerPoint</Application>
  <PresentationFormat>On-screen Show (4:3)</PresentationFormat>
  <Paragraphs>53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Biochemistry and Microbiology   </vt:lpstr>
      <vt:lpstr>PowerPoint Presentation</vt:lpstr>
      <vt:lpstr>Foodborne Organisms</vt:lpstr>
      <vt:lpstr>PowerPoint Presentation</vt:lpstr>
      <vt:lpstr>Beneficial organisms</vt:lpstr>
      <vt:lpstr>Food Constituents</vt:lpstr>
      <vt:lpstr>Sources of Protein</vt:lpstr>
      <vt:lpstr>Carbohydrates </vt:lpstr>
      <vt:lpstr>Fats</vt:lpstr>
      <vt:lpstr>Sources of fat </vt:lpstr>
    </vt:vector>
  </TitlesOfParts>
  <Company>Naim Al Hussaini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Biochemistry and Microbiology</dc:title>
  <dc:creator>DR.Ahmed Saker 2O14</dc:creator>
  <cp:lastModifiedBy>DR.Ahmed Saker 2O14</cp:lastModifiedBy>
  <cp:revision>8</cp:revision>
  <dcterms:created xsi:type="dcterms:W3CDTF">2019-11-04T19:22:50Z</dcterms:created>
  <dcterms:modified xsi:type="dcterms:W3CDTF">2019-11-08T17:08:32Z</dcterms:modified>
</cp:coreProperties>
</file>